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Open Sans Light Bold" panose="020B0604020202020204" charset="0"/>
      <p:regular r:id="rId21"/>
    </p:embeddedFont>
    <p:embeddedFont>
      <p:font typeface="Merriweather" panose="020B0604020202020204" charset="0"/>
      <p:regular r:id="rId22"/>
    </p:embeddedFont>
    <p:embeddedFont>
      <p:font typeface="Merriweather Bold" panose="020B0604020202020204" charset="0"/>
      <p:regular r:id="rId23"/>
    </p:embeddedFont>
    <p:embeddedFont>
      <p:font typeface="Open Sans 1" panose="020B0604020202020204" charset="0"/>
      <p:regular r:id="rId24"/>
    </p:embeddedFont>
    <p:embeddedFont>
      <p:font typeface="Open Sans 2 Bold" panose="020B0604020202020204" charset="0"/>
      <p:regular r:id="rId25"/>
    </p:embeddedFont>
    <p:embeddedFont>
      <p:font typeface="TT Commons Pro Bold" panose="020B0604020202020204" charset="0"/>
      <p:regular r:id="rId26"/>
    </p:embeddedFont>
    <p:embeddedFont>
      <p:font typeface="TT Commons Pro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 Light" panose="020B0604020202020204" charset="0"/>
      <p:regular r:id="rId32"/>
    </p:embeddedFont>
    <p:embeddedFont>
      <p:font typeface="Open Sans 1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077700" y="0"/>
            <a:ext cx="6210300" cy="10287000"/>
          </a:xfrm>
          <a:prstGeom prst="rect">
            <a:avLst/>
          </a:prstGeom>
          <a:solidFill>
            <a:srgbClr val="EBEBE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845" r="7385"/>
          <a:stretch>
            <a:fillRect/>
          </a:stretch>
        </p:blipFill>
        <p:spPr>
          <a:xfrm>
            <a:off x="12077700" y="5160987"/>
            <a:ext cx="6210300" cy="5126013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8426578"/>
            <a:ext cx="2828414" cy="831722"/>
          </a:xfrm>
          <a:prstGeom prst="rect">
            <a:avLst/>
          </a:prstGeom>
          <a:solidFill>
            <a:srgbClr val="2F5B44"/>
          </a:solidFill>
        </p:spPr>
      </p:sp>
      <p:sp>
        <p:nvSpPr>
          <p:cNvPr id="5" name="TextBox 5"/>
          <p:cNvSpPr txBox="1"/>
          <p:nvPr/>
        </p:nvSpPr>
        <p:spPr>
          <a:xfrm>
            <a:off x="1275801" y="1028700"/>
            <a:ext cx="5135097" cy="544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1"/>
              </a:lnSpc>
            </a:pPr>
            <a:r>
              <a:rPr lang="en-US" sz="5959" spc="-119">
                <a:solidFill>
                  <a:srgbClr val="191919"/>
                </a:solidFill>
                <a:latin typeface="Open Sans Light Bold"/>
              </a:rPr>
              <a:t>Моделирование бизнес-процессов частного охранного предприятия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69115" y="585010"/>
            <a:ext cx="5186483" cy="299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TT Commons Pro"/>
              </a:rPr>
              <a:t>И.Ф студента: Рахмонова.У </a:t>
            </a:r>
          </a:p>
          <a:p>
            <a:pPr algn="ctr">
              <a:lnSpc>
                <a:spcPts val="3385"/>
              </a:lnSpc>
              <a:spcBef>
                <a:spcPct val="0"/>
              </a:spcBef>
            </a:pPr>
            <a:endParaRPr lang="en-US" sz="2604">
              <a:solidFill>
                <a:srgbClr val="000000"/>
              </a:solidFill>
              <a:latin typeface="TT Commons Pro"/>
            </a:endParaRPr>
          </a:p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TT Commons Pro"/>
              </a:rPr>
              <a:t>ИД студента: R21211107</a:t>
            </a:r>
          </a:p>
          <a:p>
            <a:pPr algn="ctr">
              <a:lnSpc>
                <a:spcPts val="3385"/>
              </a:lnSpc>
              <a:spcBef>
                <a:spcPct val="0"/>
              </a:spcBef>
            </a:pPr>
            <a:endParaRPr lang="en-US" sz="2604">
              <a:solidFill>
                <a:srgbClr val="000000"/>
              </a:solidFill>
              <a:latin typeface="TT Commons Pro"/>
            </a:endParaRPr>
          </a:p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TT Commons Pro"/>
              </a:rPr>
              <a:t>Группа:RI01-05</a:t>
            </a:r>
          </a:p>
          <a:p>
            <a:pPr algn="ctr">
              <a:lnSpc>
                <a:spcPts val="3385"/>
              </a:lnSpc>
              <a:spcBef>
                <a:spcPct val="0"/>
              </a:spcBef>
            </a:pPr>
            <a:endParaRPr lang="en-US" sz="2604">
              <a:solidFill>
                <a:srgbClr val="000000"/>
              </a:solidFill>
              <a:latin typeface="TT Commons Pro"/>
            </a:endParaRPr>
          </a:p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TT Commons Pro"/>
              </a:rPr>
              <a:t>  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935" y="8498878"/>
            <a:ext cx="28421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OOO''Луч''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984917"/>
          </a:xfrm>
          <a:prstGeom prst="rect">
            <a:avLst/>
          </a:prstGeom>
          <a:solidFill>
            <a:srgbClr val="2F5B44"/>
          </a:solidFill>
        </p:spPr>
      </p:sp>
      <p:grpSp>
        <p:nvGrpSpPr>
          <p:cNvPr id="3" name="Group 3"/>
          <p:cNvGrpSpPr/>
          <p:nvPr/>
        </p:nvGrpSpPr>
        <p:grpSpPr>
          <a:xfrm>
            <a:off x="1264048" y="3458299"/>
            <a:ext cx="7644603" cy="5038001"/>
            <a:chOff x="0" y="0"/>
            <a:chExt cx="17051744" cy="11237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51744" cy="11237562"/>
            </a:xfrm>
            <a:custGeom>
              <a:avLst/>
              <a:gdLst/>
              <a:ahLst/>
              <a:cxnLst/>
              <a:rect l="l" t="t" r="r" b="b"/>
              <a:pathLst>
                <a:path w="17051744" h="11237562">
                  <a:moveTo>
                    <a:pt x="0" y="0"/>
                  </a:moveTo>
                  <a:lnTo>
                    <a:pt x="0" y="11237562"/>
                  </a:lnTo>
                  <a:lnTo>
                    <a:pt x="17051744" y="11237562"/>
                  </a:lnTo>
                  <a:lnTo>
                    <a:pt x="17051744" y="0"/>
                  </a:lnTo>
                  <a:lnTo>
                    <a:pt x="0" y="0"/>
                  </a:lnTo>
                  <a:close/>
                  <a:moveTo>
                    <a:pt x="16990783" y="11176602"/>
                  </a:moveTo>
                  <a:lnTo>
                    <a:pt x="59690" y="11176602"/>
                  </a:lnTo>
                  <a:lnTo>
                    <a:pt x="59690" y="59690"/>
                  </a:lnTo>
                  <a:lnTo>
                    <a:pt x="16990783" y="59690"/>
                  </a:lnTo>
                  <a:lnTo>
                    <a:pt x="16990783" y="11176602"/>
                  </a:lnTo>
                  <a:close/>
                </a:path>
              </a:pathLst>
            </a:custGeom>
            <a:solidFill>
              <a:srgbClr val="2F5B4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379348" y="3458299"/>
            <a:ext cx="7644603" cy="5038001"/>
            <a:chOff x="0" y="0"/>
            <a:chExt cx="17051744" cy="112375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51744" cy="11237562"/>
            </a:xfrm>
            <a:custGeom>
              <a:avLst/>
              <a:gdLst/>
              <a:ahLst/>
              <a:cxnLst/>
              <a:rect l="l" t="t" r="r" b="b"/>
              <a:pathLst>
                <a:path w="17051744" h="11237562">
                  <a:moveTo>
                    <a:pt x="0" y="0"/>
                  </a:moveTo>
                  <a:lnTo>
                    <a:pt x="0" y="11237562"/>
                  </a:lnTo>
                  <a:lnTo>
                    <a:pt x="17051744" y="11237562"/>
                  </a:lnTo>
                  <a:lnTo>
                    <a:pt x="17051744" y="0"/>
                  </a:lnTo>
                  <a:lnTo>
                    <a:pt x="0" y="0"/>
                  </a:lnTo>
                  <a:close/>
                  <a:moveTo>
                    <a:pt x="16990783" y="11176602"/>
                  </a:moveTo>
                  <a:lnTo>
                    <a:pt x="59690" y="11176602"/>
                  </a:lnTo>
                  <a:lnTo>
                    <a:pt x="59690" y="59690"/>
                  </a:lnTo>
                  <a:lnTo>
                    <a:pt x="16990783" y="59690"/>
                  </a:lnTo>
                  <a:lnTo>
                    <a:pt x="16990783" y="11176602"/>
                  </a:lnTo>
                  <a:close/>
                </a:path>
              </a:pathLst>
            </a:custGeom>
            <a:solidFill>
              <a:srgbClr val="2F5B4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235348" y="2068365"/>
            <a:ext cx="18288000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Содержит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594449" y="6636045"/>
            <a:ext cx="983802" cy="14090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721749" y="6636045"/>
            <a:ext cx="1636714" cy="132127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027662" y="6279008"/>
            <a:ext cx="6405171" cy="35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7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0" y="68053"/>
            <a:ext cx="631311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ctr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D9D9D9"/>
                </a:solidFill>
                <a:latin typeface="Merriweather"/>
              </a:rPr>
              <a:t>Сайт организации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4048" y="3555559"/>
            <a:ext cx="76446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Кнопки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2273" y="4924477"/>
            <a:ext cx="6688154" cy="145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210" lvl="1" indent="-321105">
              <a:lnSpc>
                <a:spcPts val="3866"/>
              </a:lnSpc>
              <a:buFont typeface="Arial"/>
              <a:buChar char="•"/>
            </a:pPr>
            <a:r>
              <a:rPr lang="en-US" sz="2974" spc="-89">
                <a:solidFill>
                  <a:srgbClr val="191919"/>
                </a:solidFill>
                <a:latin typeface="Open Sans 2 Bold"/>
              </a:rPr>
              <a:t>Номер телефона </a:t>
            </a:r>
          </a:p>
          <a:p>
            <a:pPr marL="642210" lvl="1" indent="-321105">
              <a:lnSpc>
                <a:spcPts val="3866"/>
              </a:lnSpc>
              <a:buFont typeface="Arial"/>
              <a:buChar char="•"/>
            </a:pPr>
            <a:r>
              <a:rPr lang="en-US" sz="2974" spc="-89">
                <a:solidFill>
                  <a:srgbClr val="191919"/>
                </a:solidFill>
                <a:latin typeface="Open Sans 2 Bold"/>
              </a:rPr>
              <a:t>Заказ услуги *</a:t>
            </a:r>
          </a:p>
          <a:p>
            <a:pPr>
              <a:lnSpc>
                <a:spcPts val="3866"/>
              </a:lnSpc>
            </a:pPr>
            <a:endParaRPr lang="en-US" sz="2974" spc="-89">
              <a:solidFill>
                <a:srgbClr val="191919"/>
              </a:solidFill>
              <a:latin typeface="Open Sans 2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27662" y="3584134"/>
            <a:ext cx="7024887" cy="54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18"/>
              </a:lnSpc>
            </a:pPr>
            <a:r>
              <a:rPr lang="en-US" sz="3398" spc="-101">
                <a:solidFill>
                  <a:srgbClr val="191919"/>
                </a:solidFill>
                <a:latin typeface="Open Sans 2 Bold"/>
              </a:rPr>
              <a:t>               Информация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27662" y="4979649"/>
            <a:ext cx="6636099" cy="102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Open Sans Light Bold"/>
              </a:rPr>
              <a:t>1.Информация об организации</a:t>
            </a:r>
          </a:p>
          <a:p>
            <a:pPr algn="ctr">
              <a:lnSpc>
                <a:spcPts val="4148"/>
              </a:lnSpc>
            </a:pPr>
            <a:endParaRPr lang="en-US" sz="2963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53418" y="5475418"/>
            <a:ext cx="4777312" cy="501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sz="2989">
                <a:solidFill>
                  <a:srgbClr val="000000"/>
                </a:solidFill>
                <a:latin typeface="Merriweather Bold"/>
              </a:rPr>
              <a:t>2.Оказываемые услуги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36355" y="5980564"/>
            <a:ext cx="146029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Merriweather Bold"/>
              </a:rPr>
              <a:t>3.Адрес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62567" y="6573025"/>
            <a:ext cx="764460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Merriweather Bold"/>
              </a:rPr>
              <a:t>4.Контакт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91700" y="5105038"/>
            <a:ext cx="6344999" cy="0"/>
          </a:xfrm>
          <a:prstGeom prst="line">
            <a:avLst/>
          </a:prstGeom>
          <a:ln w="9525" cap="rnd">
            <a:solidFill>
              <a:srgbClr val="2F5B4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05740" y="1028700"/>
            <a:ext cx="5037120" cy="834390"/>
            <a:chOff x="0" y="0"/>
            <a:chExt cx="6716160" cy="111252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6716160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25805"/>
              <a:ext cx="671616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0"/>
            <a:ext cx="7848600" cy="1984917"/>
          </a:xfrm>
          <a:prstGeom prst="rect">
            <a:avLst/>
          </a:prstGeom>
          <a:solidFill>
            <a:srgbClr val="2F5B44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14461" b="14461"/>
          <a:stretch>
            <a:fillRect/>
          </a:stretch>
        </p:blipFill>
        <p:spPr>
          <a:xfrm>
            <a:off x="0" y="1984917"/>
            <a:ext cx="7848600" cy="83678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378551" y="3636335"/>
            <a:ext cx="1507064" cy="146870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22752" y="5516446"/>
            <a:ext cx="4772150" cy="332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8"/>
              </a:lnSpc>
            </a:pPr>
            <a:endParaRPr/>
          </a:p>
          <a:p>
            <a:pPr marL="873349" lvl="1" indent="-436674">
              <a:lnSpc>
                <a:spcPts val="5258"/>
              </a:lnSpc>
              <a:buFont typeface="Arial"/>
              <a:buChar char="•"/>
            </a:pPr>
            <a:r>
              <a:rPr lang="en-US" sz="4045" spc="-121">
                <a:solidFill>
                  <a:srgbClr val="191919"/>
                </a:solidFill>
                <a:latin typeface="Open Sans 2 Bold"/>
              </a:rPr>
              <a:t>Организация</a:t>
            </a:r>
          </a:p>
          <a:p>
            <a:pPr marL="873349" lvl="1" indent="-436674">
              <a:lnSpc>
                <a:spcPts val="5258"/>
              </a:lnSpc>
              <a:buFont typeface="Arial"/>
              <a:buChar char="•"/>
            </a:pPr>
            <a:r>
              <a:rPr lang="en-US" sz="4045" spc="-121">
                <a:solidFill>
                  <a:srgbClr val="191919"/>
                </a:solidFill>
                <a:latin typeface="Open Sans 2 Bold"/>
              </a:rPr>
              <a:t>Ф.И.О.</a:t>
            </a:r>
          </a:p>
          <a:p>
            <a:pPr marL="873349" lvl="1" indent="-436674">
              <a:lnSpc>
                <a:spcPts val="5258"/>
              </a:lnSpc>
              <a:buFont typeface="Arial"/>
              <a:buChar char="•"/>
            </a:pPr>
            <a:r>
              <a:rPr lang="en-US" sz="4045" spc="-121">
                <a:solidFill>
                  <a:srgbClr val="191919"/>
                </a:solidFill>
                <a:latin typeface="Open Sans 2 Bold"/>
              </a:rPr>
              <a:t>Адрес</a:t>
            </a:r>
          </a:p>
          <a:p>
            <a:pPr marL="873352" lvl="1" indent="-436676">
              <a:lnSpc>
                <a:spcPts val="5258"/>
              </a:lnSpc>
              <a:buFont typeface="Arial"/>
              <a:buChar char="•"/>
            </a:pPr>
            <a:r>
              <a:rPr lang="en-US" sz="4045" spc="-121">
                <a:solidFill>
                  <a:srgbClr val="191919"/>
                </a:solidFill>
                <a:latin typeface="Open Sans 2 Bold"/>
              </a:rPr>
              <a:t>Телефон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6328" y="2635601"/>
            <a:ext cx="6344999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191919"/>
                </a:solidFill>
                <a:latin typeface="Merriweather"/>
              </a:rPr>
              <a:t>Клиент водит данные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06247"/>
            <a:ext cx="4250174" cy="69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4089">
                <a:solidFill>
                  <a:srgbClr val="D9D9D9"/>
                </a:solidFill>
                <a:latin typeface="Merriweather"/>
              </a:rPr>
              <a:t>2.  Регистрация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9179" y="0"/>
            <a:ext cx="3996352" cy="1216289"/>
            <a:chOff x="0" y="0"/>
            <a:chExt cx="8248778" cy="2510514"/>
          </a:xfrm>
        </p:grpSpPr>
        <p:sp>
          <p:nvSpPr>
            <p:cNvPr id="3" name="Freeform 3"/>
            <p:cNvSpPr/>
            <p:nvPr/>
          </p:nvSpPr>
          <p:spPr>
            <a:xfrm>
              <a:off x="304800" y="304800"/>
              <a:ext cx="7943978" cy="2205714"/>
            </a:xfrm>
            <a:custGeom>
              <a:avLst/>
              <a:gdLst/>
              <a:ahLst/>
              <a:cxnLst/>
              <a:rect l="l" t="t" r="r" b="b"/>
              <a:pathLst>
                <a:path w="7943978" h="2205714">
                  <a:moveTo>
                    <a:pt x="7943978" y="0"/>
                  </a:moveTo>
                  <a:lnTo>
                    <a:pt x="7943978" y="2205714"/>
                  </a:lnTo>
                  <a:lnTo>
                    <a:pt x="0" y="2205714"/>
                  </a:lnTo>
                  <a:lnTo>
                    <a:pt x="0" y="1900914"/>
                  </a:lnTo>
                  <a:lnTo>
                    <a:pt x="7639178" y="1900914"/>
                  </a:lnTo>
                  <a:lnTo>
                    <a:pt x="7639178" y="0"/>
                  </a:lnTo>
                  <a:close/>
                </a:path>
              </a:pathLst>
            </a:custGeom>
            <a:solidFill>
              <a:srgbClr val="1E2B1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43978" cy="2205714"/>
            </a:xfrm>
            <a:custGeom>
              <a:avLst/>
              <a:gdLst/>
              <a:ahLst/>
              <a:cxnLst/>
              <a:rect l="l" t="t" r="r" b="b"/>
              <a:pathLst>
                <a:path w="7943978" h="2205714">
                  <a:moveTo>
                    <a:pt x="0" y="0"/>
                  </a:moveTo>
                  <a:lnTo>
                    <a:pt x="7943978" y="0"/>
                  </a:lnTo>
                  <a:lnTo>
                    <a:pt x="7943978" y="2205714"/>
                  </a:lnTo>
                  <a:lnTo>
                    <a:pt x="0" y="2205714"/>
                  </a:lnTo>
                  <a:close/>
                </a:path>
              </a:pathLst>
            </a:custGeom>
            <a:solidFill>
              <a:srgbClr val="026C6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86463" y="2456011"/>
            <a:ext cx="15260058" cy="455722"/>
            <a:chOff x="0" y="0"/>
            <a:chExt cx="5162044" cy="1541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62044" cy="154158"/>
            </a:xfrm>
            <a:custGeom>
              <a:avLst/>
              <a:gdLst/>
              <a:ahLst/>
              <a:cxnLst/>
              <a:rect l="l" t="t" r="r" b="b"/>
              <a:pathLst>
                <a:path w="5162044" h="154158">
                  <a:moveTo>
                    <a:pt x="0" y="0"/>
                  </a:moveTo>
                  <a:lnTo>
                    <a:pt x="5162044" y="0"/>
                  </a:lnTo>
                  <a:lnTo>
                    <a:pt x="5162044" y="154158"/>
                  </a:lnTo>
                  <a:lnTo>
                    <a:pt x="0" y="154158"/>
                  </a:lnTo>
                  <a:close/>
                </a:path>
              </a:pathLst>
            </a:custGeom>
            <a:solidFill>
              <a:srgbClr val="026C6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86463" y="1520918"/>
            <a:ext cx="15260058" cy="935093"/>
            <a:chOff x="0" y="0"/>
            <a:chExt cx="31497932" cy="1930103"/>
          </a:xfrm>
        </p:grpSpPr>
        <p:sp>
          <p:nvSpPr>
            <p:cNvPr id="8" name="Freeform 8"/>
            <p:cNvSpPr/>
            <p:nvPr/>
          </p:nvSpPr>
          <p:spPr>
            <a:xfrm>
              <a:off x="304800" y="304800"/>
              <a:ext cx="31193132" cy="1625303"/>
            </a:xfrm>
            <a:custGeom>
              <a:avLst/>
              <a:gdLst/>
              <a:ahLst/>
              <a:cxnLst/>
              <a:rect l="l" t="t" r="r" b="b"/>
              <a:pathLst>
                <a:path w="31193132" h="1625303">
                  <a:moveTo>
                    <a:pt x="31193132" y="0"/>
                  </a:moveTo>
                  <a:lnTo>
                    <a:pt x="31193132" y="1625303"/>
                  </a:lnTo>
                  <a:lnTo>
                    <a:pt x="0" y="1625303"/>
                  </a:lnTo>
                  <a:lnTo>
                    <a:pt x="0" y="1320503"/>
                  </a:lnTo>
                  <a:lnTo>
                    <a:pt x="30888332" y="1320503"/>
                  </a:lnTo>
                  <a:lnTo>
                    <a:pt x="30888332" y="0"/>
                  </a:lnTo>
                  <a:close/>
                </a:path>
              </a:pathLst>
            </a:custGeom>
            <a:solidFill>
              <a:srgbClr val="00607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1193132" cy="1625303"/>
            </a:xfrm>
            <a:custGeom>
              <a:avLst/>
              <a:gdLst/>
              <a:ahLst/>
              <a:cxnLst/>
              <a:rect l="l" t="t" r="r" b="b"/>
              <a:pathLst>
                <a:path w="31193132" h="1625303">
                  <a:moveTo>
                    <a:pt x="0" y="0"/>
                  </a:moveTo>
                  <a:lnTo>
                    <a:pt x="31193132" y="0"/>
                  </a:lnTo>
                  <a:lnTo>
                    <a:pt x="31193132" y="1625303"/>
                  </a:lnTo>
                  <a:lnTo>
                    <a:pt x="0" y="1625303"/>
                  </a:lnTo>
                  <a:close/>
                </a:path>
              </a:pathLst>
            </a:custGeom>
            <a:solidFill>
              <a:srgbClr val="5DA7A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6463" y="5917903"/>
            <a:ext cx="15260058" cy="935093"/>
            <a:chOff x="0" y="0"/>
            <a:chExt cx="31497932" cy="1930103"/>
          </a:xfrm>
        </p:grpSpPr>
        <p:sp>
          <p:nvSpPr>
            <p:cNvPr id="11" name="Freeform 11"/>
            <p:cNvSpPr/>
            <p:nvPr/>
          </p:nvSpPr>
          <p:spPr>
            <a:xfrm>
              <a:off x="304800" y="304800"/>
              <a:ext cx="31193132" cy="1625303"/>
            </a:xfrm>
            <a:custGeom>
              <a:avLst/>
              <a:gdLst/>
              <a:ahLst/>
              <a:cxnLst/>
              <a:rect l="l" t="t" r="r" b="b"/>
              <a:pathLst>
                <a:path w="31193132" h="1625303">
                  <a:moveTo>
                    <a:pt x="31193132" y="0"/>
                  </a:moveTo>
                  <a:lnTo>
                    <a:pt x="31193132" y="1625303"/>
                  </a:lnTo>
                  <a:lnTo>
                    <a:pt x="0" y="1625303"/>
                  </a:lnTo>
                  <a:lnTo>
                    <a:pt x="0" y="1320503"/>
                  </a:lnTo>
                  <a:lnTo>
                    <a:pt x="30888332" y="1320503"/>
                  </a:lnTo>
                  <a:lnTo>
                    <a:pt x="30888332" y="0"/>
                  </a:lnTo>
                  <a:close/>
                </a:path>
              </a:pathLst>
            </a:custGeom>
            <a:solidFill>
              <a:srgbClr val="00607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1193132" cy="1625303"/>
            </a:xfrm>
            <a:custGeom>
              <a:avLst/>
              <a:gdLst/>
              <a:ahLst/>
              <a:cxnLst/>
              <a:rect l="l" t="t" r="r" b="b"/>
              <a:pathLst>
                <a:path w="31193132" h="1625303">
                  <a:moveTo>
                    <a:pt x="0" y="0"/>
                  </a:moveTo>
                  <a:lnTo>
                    <a:pt x="31193132" y="0"/>
                  </a:lnTo>
                  <a:lnTo>
                    <a:pt x="31193132" y="1625303"/>
                  </a:lnTo>
                  <a:lnTo>
                    <a:pt x="0" y="1625303"/>
                  </a:lnTo>
                  <a:close/>
                </a:path>
              </a:pathLst>
            </a:custGeom>
            <a:solidFill>
              <a:srgbClr val="5DA7A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86463" y="3794712"/>
            <a:ext cx="15260058" cy="874881"/>
            <a:chOff x="0" y="0"/>
            <a:chExt cx="31497932" cy="1805821"/>
          </a:xfrm>
        </p:grpSpPr>
        <p:sp>
          <p:nvSpPr>
            <p:cNvPr id="14" name="Freeform 14"/>
            <p:cNvSpPr/>
            <p:nvPr/>
          </p:nvSpPr>
          <p:spPr>
            <a:xfrm>
              <a:off x="304800" y="304800"/>
              <a:ext cx="31193132" cy="1501021"/>
            </a:xfrm>
            <a:custGeom>
              <a:avLst/>
              <a:gdLst/>
              <a:ahLst/>
              <a:cxnLst/>
              <a:rect l="l" t="t" r="r" b="b"/>
              <a:pathLst>
                <a:path w="31193132" h="1501021">
                  <a:moveTo>
                    <a:pt x="31193132" y="0"/>
                  </a:moveTo>
                  <a:lnTo>
                    <a:pt x="31193132" y="1501021"/>
                  </a:lnTo>
                  <a:lnTo>
                    <a:pt x="0" y="1501021"/>
                  </a:lnTo>
                  <a:lnTo>
                    <a:pt x="0" y="1196221"/>
                  </a:lnTo>
                  <a:lnTo>
                    <a:pt x="30888332" y="1196221"/>
                  </a:lnTo>
                  <a:lnTo>
                    <a:pt x="30888332" y="0"/>
                  </a:lnTo>
                  <a:close/>
                </a:path>
              </a:pathLst>
            </a:custGeom>
            <a:solidFill>
              <a:srgbClr val="00607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1193132" cy="1501021"/>
            </a:xfrm>
            <a:custGeom>
              <a:avLst/>
              <a:gdLst/>
              <a:ahLst/>
              <a:cxnLst/>
              <a:rect l="l" t="t" r="r" b="b"/>
              <a:pathLst>
                <a:path w="31193132" h="1501021">
                  <a:moveTo>
                    <a:pt x="0" y="0"/>
                  </a:moveTo>
                  <a:lnTo>
                    <a:pt x="31193132" y="0"/>
                  </a:lnTo>
                  <a:lnTo>
                    <a:pt x="31193132" y="1501021"/>
                  </a:lnTo>
                  <a:lnTo>
                    <a:pt x="0" y="1501021"/>
                  </a:lnTo>
                  <a:close/>
                </a:path>
              </a:pathLst>
            </a:custGeom>
            <a:solidFill>
              <a:srgbClr val="5DA7A7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86463" y="8031517"/>
            <a:ext cx="15260058" cy="958526"/>
            <a:chOff x="0" y="0"/>
            <a:chExt cx="31497932" cy="1978471"/>
          </a:xfrm>
        </p:grpSpPr>
        <p:sp>
          <p:nvSpPr>
            <p:cNvPr id="17" name="Freeform 17"/>
            <p:cNvSpPr/>
            <p:nvPr/>
          </p:nvSpPr>
          <p:spPr>
            <a:xfrm>
              <a:off x="304800" y="304800"/>
              <a:ext cx="31193132" cy="1673671"/>
            </a:xfrm>
            <a:custGeom>
              <a:avLst/>
              <a:gdLst/>
              <a:ahLst/>
              <a:cxnLst/>
              <a:rect l="l" t="t" r="r" b="b"/>
              <a:pathLst>
                <a:path w="31193132" h="1673671">
                  <a:moveTo>
                    <a:pt x="31193132" y="0"/>
                  </a:moveTo>
                  <a:lnTo>
                    <a:pt x="31193132" y="1673671"/>
                  </a:lnTo>
                  <a:lnTo>
                    <a:pt x="0" y="1673671"/>
                  </a:lnTo>
                  <a:lnTo>
                    <a:pt x="0" y="1368871"/>
                  </a:lnTo>
                  <a:lnTo>
                    <a:pt x="30888332" y="1368871"/>
                  </a:lnTo>
                  <a:lnTo>
                    <a:pt x="30888332" y="0"/>
                  </a:lnTo>
                  <a:close/>
                </a:path>
              </a:pathLst>
            </a:custGeom>
            <a:solidFill>
              <a:srgbClr val="00607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31193132" cy="1673671"/>
            </a:xfrm>
            <a:custGeom>
              <a:avLst/>
              <a:gdLst/>
              <a:ahLst/>
              <a:cxnLst/>
              <a:rect l="l" t="t" r="r" b="b"/>
              <a:pathLst>
                <a:path w="31193132" h="1673671">
                  <a:moveTo>
                    <a:pt x="0" y="0"/>
                  </a:moveTo>
                  <a:lnTo>
                    <a:pt x="31193132" y="0"/>
                  </a:lnTo>
                  <a:lnTo>
                    <a:pt x="31193132" y="1673671"/>
                  </a:lnTo>
                  <a:lnTo>
                    <a:pt x="0" y="1673671"/>
                  </a:lnTo>
                  <a:close/>
                </a:path>
              </a:pathLst>
            </a:custGeom>
            <a:solidFill>
              <a:srgbClr val="5DA7A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86463" y="4669593"/>
            <a:ext cx="15260058" cy="473907"/>
            <a:chOff x="0" y="0"/>
            <a:chExt cx="5162044" cy="1603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62044" cy="160309"/>
            </a:xfrm>
            <a:custGeom>
              <a:avLst/>
              <a:gdLst/>
              <a:ahLst/>
              <a:cxnLst/>
              <a:rect l="l" t="t" r="r" b="b"/>
              <a:pathLst>
                <a:path w="5162044" h="160309">
                  <a:moveTo>
                    <a:pt x="0" y="0"/>
                  </a:moveTo>
                  <a:lnTo>
                    <a:pt x="5162044" y="0"/>
                  </a:lnTo>
                  <a:lnTo>
                    <a:pt x="5162044" y="160309"/>
                  </a:lnTo>
                  <a:lnTo>
                    <a:pt x="0" y="160309"/>
                  </a:lnTo>
                  <a:close/>
                </a:path>
              </a:pathLst>
            </a:custGeom>
            <a:solidFill>
              <a:srgbClr val="026C65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86463" y="8990042"/>
            <a:ext cx="15260058" cy="526021"/>
            <a:chOff x="0" y="0"/>
            <a:chExt cx="5162044" cy="1779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62044" cy="177938"/>
            </a:xfrm>
            <a:custGeom>
              <a:avLst/>
              <a:gdLst/>
              <a:ahLst/>
              <a:cxnLst/>
              <a:rect l="l" t="t" r="r" b="b"/>
              <a:pathLst>
                <a:path w="5162044" h="177938">
                  <a:moveTo>
                    <a:pt x="0" y="0"/>
                  </a:moveTo>
                  <a:lnTo>
                    <a:pt x="5162044" y="0"/>
                  </a:lnTo>
                  <a:lnTo>
                    <a:pt x="5162044" y="177938"/>
                  </a:lnTo>
                  <a:lnTo>
                    <a:pt x="0" y="177938"/>
                  </a:lnTo>
                  <a:close/>
                </a:path>
              </a:pathLst>
            </a:custGeom>
            <a:solidFill>
              <a:srgbClr val="026C65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86463" y="6852996"/>
            <a:ext cx="15260058" cy="450526"/>
            <a:chOff x="0" y="0"/>
            <a:chExt cx="5162044" cy="152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62044" cy="152400"/>
            </a:xfrm>
            <a:custGeom>
              <a:avLst/>
              <a:gdLst/>
              <a:ahLst/>
              <a:cxnLst/>
              <a:rect l="l" t="t" r="r" b="b"/>
              <a:pathLst>
                <a:path w="5162044" h="152400">
                  <a:moveTo>
                    <a:pt x="0" y="0"/>
                  </a:moveTo>
                  <a:lnTo>
                    <a:pt x="5162044" y="0"/>
                  </a:lnTo>
                  <a:lnTo>
                    <a:pt x="516204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26C6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86463" y="1674457"/>
            <a:ext cx="1526005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Организация*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7326" y="3918145"/>
            <a:ext cx="1526005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Ф.И.О.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7326" y="6071442"/>
            <a:ext cx="1526005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Адрес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18272" y="8196772"/>
            <a:ext cx="1996440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Телефон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17413" y="294137"/>
            <a:ext cx="287988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Заказ услуги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004075" y="0"/>
            <a:ext cx="6283925" cy="3581400"/>
          </a:xfrm>
          <a:prstGeom prst="rect">
            <a:avLst/>
          </a:prstGeom>
          <a:solidFill>
            <a:srgbClr val="EBEBE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8898" r="18898"/>
          <a:stretch>
            <a:fillRect/>
          </a:stretch>
        </p:blipFill>
        <p:spPr>
          <a:xfrm>
            <a:off x="12004075" y="3581400"/>
            <a:ext cx="6283925" cy="67370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7091" y="1914684"/>
            <a:ext cx="11006603" cy="152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2"/>
              </a:lnSpc>
              <a:spcBef>
                <a:spcPct val="0"/>
              </a:spcBef>
            </a:pPr>
            <a:r>
              <a:rPr lang="en-US" sz="4401">
                <a:solidFill>
                  <a:srgbClr val="191919"/>
                </a:solidFill>
                <a:latin typeface="Open Sans Light"/>
              </a:rPr>
              <a:t>Клиенту предоставляется функции в виде кнопок: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49250"/>
            <a:ext cx="809966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00F0D"/>
                </a:solidFill>
                <a:latin typeface="Merriweather"/>
              </a:rPr>
              <a:t>3.  Личный кабинет клиента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45331" y="829454"/>
            <a:ext cx="5201412" cy="132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8"/>
              </a:lnSpc>
            </a:pPr>
            <a:r>
              <a:rPr lang="en-US" sz="2513">
                <a:solidFill>
                  <a:srgbClr val="000000"/>
                </a:solidFill>
                <a:latin typeface="Open Sans Light Bold"/>
              </a:rPr>
              <a:t>После удачной регистрации автоматически сформируется личный кабинет клиента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37130"/>
            <a:ext cx="5768433" cy="293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5772" lvl="1" indent="-452886" algn="ctr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Merriweather"/>
              </a:rPr>
              <a:t>Чат</a:t>
            </a:r>
          </a:p>
          <a:p>
            <a:pPr marL="905772" lvl="1" indent="-452886" algn="ctr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Merriweather"/>
              </a:rPr>
              <a:t>Помощь</a:t>
            </a:r>
          </a:p>
          <a:p>
            <a:pPr marL="905772" lvl="1" indent="-452886" algn="ctr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Merriweather"/>
              </a:rPr>
              <a:t>Настройки</a:t>
            </a:r>
          </a:p>
          <a:p>
            <a:pPr marL="905772" lvl="1" indent="-452886" algn="ctr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Merriweather"/>
              </a:rPr>
              <a:t>Подать заявку*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032775" y="6737035"/>
            <a:ext cx="5255225" cy="3581400"/>
          </a:xfrm>
          <a:prstGeom prst="rect">
            <a:avLst/>
          </a:prstGeom>
          <a:solidFill>
            <a:srgbClr val="2F5B4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6286" r="12863" b="19149"/>
          <a:stretch>
            <a:fillRect/>
          </a:stretch>
        </p:blipFill>
        <p:spPr>
          <a:xfrm>
            <a:off x="13032775" y="0"/>
            <a:ext cx="5255225" cy="67370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5747009" y="2909912"/>
            <a:ext cx="1507064" cy="146870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601449" y="8527735"/>
            <a:ext cx="4542551" cy="1049507"/>
            <a:chOff x="0" y="0"/>
            <a:chExt cx="11817719" cy="2730355"/>
          </a:xfrm>
        </p:grpSpPr>
        <p:sp>
          <p:nvSpPr>
            <p:cNvPr id="6" name="Freeform 6"/>
            <p:cNvSpPr/>
            <p:nvPr/>
          </p:nvSpPr>
          <p:spPr>
            <a:xfrm>
              <a:off x="304800" y="304800"/>
              <a:ext cx="11512919" cy="2425555"/>
            </a:xfrm>
            <a:custGeom>
              <a:avLst/>
              <a:gdLst/>
              <a:ahLst/>
              <a:cxnLst/>
              <a:rect l="l" t="t" r="r" b="b"/>
              <a:pathLst>
                <a:path w="11512919" h="2425555">
                  <a:moveTo>
                    <a:pt x="11512919" y="0"/>
                  </a:moveTo>
                  <a:lnTo>
                    <a:pt x="11512919" y="2425555"/>
                  </a:lnTo>
                  <a:lnTo>
                    <a:pt x="0" y="2425555"/>
                  </a:lnTo>
                  <a:lnTo>
                    <a:pt x="0" y="2120755"/>
                  </a:lnTo>
                  <a:lnTo>
                    <a:pt x="11208119" y="2120755"/>
                  </a:lnTo>
                  <a:lnTo>
                    <a:pt x="1120811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1512919" cy="2425555"/>
            </a:xfrm>
            <a:custGeom>
              <a:avLst/>
              <a:gdLst/>
              <a:ahLst/>
              <a:cxnLst/>
              <a:rect l="l" t="t" r="r" b="b"/>
              <a:pathLst>
                <a:path w="11512919" h="2425555">
                  <a:moveTo>
                    <a:pt x="0" y="0"/>
                  </a:moveTo>
                  <a:lnTo>
                    <a:pt x="11512919" y="0"/>
                  </a:lnTo>
                  <a:lnTo>
                    <a:pt x="11512919" y="2425555"/>
                  </a:lnTo>
                  <a:lnTo>
                    <a:pt x="0" y="2425555"/>
                  </a:lnTo>
                  <a:close/>
                </a:path>
              </a:pathLst>
            </a:custGeom>
            <a:solidFill>
              <a:srgbClr val="026C6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876215" y="7748028"/>
            <a:ext cx="3568345" cy="1243965"/>
            <a:chOff x="0" y="0"/>
            <a:chExt cx="4757793" cy="165862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4757793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FFFFFF"/>
                  </a:solidFill>
                  <a:latin typeface="Open Sans 2 Bold"/>
                </a:rPr>
                <a:t>Создание Android-приложения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71905"/>
              <a:ext cx="4757793" cy="805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ns 1"/>
                </a:rPr>
                <a:t>Наш критический ключевой фокус.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54519" y="650875"/>
            <a:ext cx="490423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erriweather"/>
              </a:rPr>
              <a:t>4.  Ввод заявки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47023" y="1956044"/>
            <a:ext cx="6344999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191919"/>
                </a:solidFill>
                <a:latin typeface="Merriweather"/>
              </a:rPr>
              <a:t>Клиент водит данные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3571" y="5086350"/>
            <a:ext cx="3433941" cy="297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Дата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Статус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Клиент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Описание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erriweather"/>
              </a:rPr>
              <a:t>Стоимость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19353" y="8738481"/>
            <a:ext cx="2506742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Отправить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37975" y="1330325"/>
            <a:ext cx="123444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049233" y="6610052"/>
            <a:ext cx="1694360" cy="22241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048593" y="1096102"/>
            <a:ext cx="51318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9D9D9"/>
                </a:solidFill>
                <a:latin typeface="Merriweather"/>
              </a:rPr>
              <a:t>5. Акцепт заявки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8593" y="3958562"/>
            <a:ext cx="4946566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Merriweather"/>
              </a:rPr>
              <a:t>Акцепт заявки выполняется строго по договору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0790" y="9258300"/>
            <a:ext cx="18288000" cy="1028700"/>
          </a:xfrm>
          <a:prstGeom prst="rect">
            <a:avLst/>
          </a:prstGeom>
          <a:solidFill>
            <a:srgbClr val="EBEBEB"/>
          </a:solidFill>
        </p:spPr>
      </p:sp>
      <p:grpSp>
        <p:nvGrpSpPr>
          <p:cNvPr id="3" name="Group 3"/>
          <p:cNvGrpSpPr/>
          <p:nvPr/>
        </p:nvGrpSpPr>
        <p:grpSpPr>
          <a:xfrm>
            <a:off x="585760" y="1541286"/>
            <a:ext cx="17128252" cy="7717014"/>
            <a:chOff x="0" y="0"/>
            <a:chExt cx="5794001" cy="26104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94001" cy="2610447"/>
            </a:xfrm>
            <a:custGeom>
              <a:avLst/>
              <a:gdLst/>
              <a:ahLst/>
              <a:cxnLst/>
              <a:rect l="l" t="t" r="r" b="b"/>
              <a:pathLst>
                <a:path w="5794001" h="2610447">
                  <a:moveTo>
                    <a:pt x="0" y="0"/>
                  </a:moveTo>
                  <a:lnTo>
                    <a:pt x="5794001" y="0"/>
                  </a:lnTo>
                  <a:lnTo>
                    <a:pt x="5794001" y="2610447"/>
                  </a:lnTo>
                  <a:lnTo>
                    <a:pt x="0" y="2610447"/>
                  </a:lnTo>
                  <a:close/>
                </a:path>
              </a:pathLst>
            </a:custGeom>
            <a:solidFill>
              <a:srgbClr val="5DA7A7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85760" y="293396"/>
            <a:ext cx="5794688" cy="73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4"/>
              </a:lnSpc>
            </a:pPr>
            <a:r>
              <a:rPr lang="en-US" sz="4762">
                <a:solidFill>
                  <a:srgbClr val="191919"/>
                </a:solidFill>
                <a:latin typeface="Open Sans 1"/>
              </a:rPr>
              <a:t>Выгода от проекта</a:t>
            </a:r>
          </a:p>
        </p:txBody>
      </p:sp>
      <p:sp>
        <p:nvSpPr>
          <p:cNvPr id="6" name="AutoShape 6"/>
          <p:cNvSpPr/>
          <p:nvPr/>
        </p:nvSpPr>
        <p:spPr>
          <a:xfrm rot="4779">
            <a:off x="585752" y="3361345"/>
            <a:ext cx="1712826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89456">
            <a:off x="12151835" y="5352930"/>
            <a:ext cx="776430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10449281" y="5844220"/>
            <a:ext cx="6780535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8219543" y="5844220"/>
            <a:ext cx="678053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400000">
            <a:off x="5314868" y="5376304"/>
            <a:ext cx="771766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255631" y="2477766"/>
            <a:ext cx="6742635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4779">
            <a:off x="585752" y="4569202"/>
            <a:ext cx="1712826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585760" y="5648124"/>
            <a:ext cx="1712825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585760" y="7064627"/>
            <a:ext cx="17128285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85760" y="8447175"/>
            <a:ext cx="1712825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855149" y="1954526"/>
            <a:ext cx="3255910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Вид расхода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6182" y="3658830"/>
            <a:ext cx="56930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Стоимость проекта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4501304" y="4819967"/>
            <a:ext cx="171282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Заработная плата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4241440" y="6049347"/>
            <a:ext cx="171282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Отчисления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4007110" y="7530822"/>
            <a:ext cx="171282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Материальные затраты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86928" y="1688143"/>
            <a:ext cx="36689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Расход по годам$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73108" y="2608839"/>
            <a:ext cx="6742635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 Light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62823" y="2599314"/>
            <a:ext cx="171282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61858" y="2615824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6813" y="3658830"/>
            <a:ext cx="171282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50000$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64790" y="4819967"/>
            <a:ext cx="12322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10000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68939" y="4819967"/>
            <a:ext cx="12322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10000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10800" y="4819967"/>
            <a:ext cx="12322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10000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16813" y="6049347"/>
            <a:ext cx="171282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4000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20945" y="6049347"/>
            <a:ext cx="171282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4000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62790" y="6049347"/>
            <a:ext cx="171282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4000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80299" y="7273964"/>
            <a:ext cx="171282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6000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315057" y="3658830"/>
            <a:ext cx="171282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50000$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515398" y="7273964"/>
            <a:ext cx="9858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2000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57260" y="7273964"/>
            <a:ext cx="9858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2000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263035" y="4819967"/>
            <a:ext cx="12322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30000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263035" y="6049347"/>
            <a:ext cx="12322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12000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53401" y="8428125"/>
            <a:ext cx="9385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Итог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28277" y="8428125"/>
            <a:ext cx="12322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70000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34030" y="8428125"/>
            <a:ext cx="12322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16000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355861" y="8428125"/>
            <a:ext cx="12322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16000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263035" y="7273964"/>
            <a:ext cx="12322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10000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139805" y="8428125"/>
            <a:ext cx="14787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102000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13890"/>
            <a:ext cx="3076197" cy="1775297"/>
            <a:chOff x="0" y="0"/>
            <a:chExt cx="4101596" cy="236706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1422148" y="0"/>
              <a:ext cx="1257300" cy="1257300"/>
              <a:chOff x="-2540" y="-254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683354" y="401108"/>
              <a:ext cx="734888" cy="4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2F5B44"/>
                  </a:solidFill>
                  <a:latin typeface="Open Sans Light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88366"/>
              <a:ext cx="410159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Light"/>
                </a:rPr>
                <a:t>Рост на 10%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317301" y="4313890"/>
            <a:ext cx="3076197" cy="1775297"/>
            <a:chOff x="0" y="0"/>
            <a:chExt cx="4101596" cy="2367063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422148" y="0"/>
              <a:ext cx="1257300" cy="1257300"/>
              <a:chOff x="-2540" y="-2540"/>
              <a:chExt cx="6355080" cy="63550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683354" y="401108"/>
              <a:ext cx="734888" cy="4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2F5B44"/>
                  </a:solidFill>
                  <a:latin typeface="Open Sans Light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88366"/>
              <a:ext cx="410159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Light"/>
                </a:rPr>
                <a:t>Рост на 25%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05902" y="4313890"/>
            <a:ext cx="3076197" cy="1775297"/>
            <a:chOff x="0" y="0"/>
            <a:chExt cx="4101596" cy="2367063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1422148" y="0"/>
              <a:ext cx="1257300" cy="1257300"/>
              <a:chOff x="-2540" y="-2540"/>
              <a:chExt cx="6355080" cy="635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683354" y="401108"/>
              <a:ext cx="734888" cy="4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2F5B44"/>
                  </a:solidFill>
                  <a:latin typeface="Open Sans 1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88366"/>
              <a:ext cx="410159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Light"/>
                </a:rPr>
                <a:t>Рост на 50%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94502" y="4313890"/>
            <a:ext cx="3076197" cy="1775297"/>
            <a:chOff x="0" y="0"/>
            <a:chExt cx="4101596" cy="2367063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422148" y="0"/>
              <a:ext cx="1257300" cy="1257300"/>
              <a:chOff x="-2540" y="-2540"/>
              <a:chExt cx="6355080" cy="635508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683354" y="401108"/>
              <a:ext cx="734888" cy="4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2F5B44"/>
                  </a:solidFill>
                  <a:latin typeface="Open Sans Light"/>
                </a:rPr>
                <a:t>04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88366"/>
              <a:ext cx="410159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Light"/>
                </a:rPr>
                <a:t>Рост на 75%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83103" y="4313890"/>
            <a:ext cx="3076197" cy="1775297"/>
            <a:chOff x="0" y="0"/>
            <a:chExt cx="4101596" cy="2367063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422148" y="0"/>
              <a:ext cx="1257300" cy="1257300"/>
              <a:chOff x="-2540" y="-2540"/>
              <a:chExt cx="6355080" cy="635508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683354" y="401108"/>
              <a:ext cx="734888" cy="4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2F5B44"/>
                  </a:solidFill>
                  <a:latin typeface="Open Sans Light"/>
                </a:rPr>
                <a:t>05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788366"/>
              <a:ext cx="410159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Light"/>
                </a:rPr>
                <a:t>Цель достигнута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0" y="7577254"/>
            <a:ext cx="18288000" cy="2709746"/>
          </a:xfrm>
          <a:prstGeom prst="rect">
            <a:avLst/>
          </a:prstGeom>
          <a:solidFill>
            <a:srgbClr val="EBEBEB"/>
          </a:solidFill>
        </p:spPr>
      </p:sp>
      <p:grpSp>
        <p:nvGrpSpPr>
          <p:cNvPr id="28" name="Group 28"/>
          <p:cNvGrpSpPr/>
          <p:nvPr/>
        </p:nvGrpSpPr>
        <p:grpSpPr>
          <a:xfrm>
            <a:off x="2483834" y="1522713"/>
            <a:ext cx="13320332" cy="1821030"/>
            <a:chOff x="0" y="0"/>
            <a:chExt cx="17760442" cy="2428040"/>
          </a:xfrm>
        </p:grpSpPr>
        <p:sp>
          <p:nvSpPr>
            <p:cNvPr id="29" name="TextBox 29"/>
            <p:cNvSpPr txBox="1"/>
            <p:nvPr/>
          </p:nvSpPr>
          <p:spPr>
            <a:xfrm>
              <a:off x="521086" y="1849344"/>
              <a:ext cx="1671827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Light"/>
                </a:rPr>
                <a:t>Прогноз нашего ожидаемого роста.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17760442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191919"/>
                  </a:solidFill>
                  <a:latin typeface="Open Sans 1"/>
                </a:rPr>
                <a:t>Дорожная карта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14444651" y="8444522"/>
            <a:ext cx="2814649" cy="871780"/>
          </a:xfrm>
          <a:prstGeom prst="rect">
            <a:avLst/>
          </a:prstGeom>
          <a:solidFill>
            <a:srgbClr val="2F5B44"/>
          </a:solidFill>
        </p:spPr>
      </p:sp>
      <p:sp>
        <p:nvSpPr>
          <p:cNvPr id="32" name="TextBox 32"/>
          <p:cNvSpPr txBox="1"/>
          <p:nvPr/>
        </p:nvSpPr>
        <p:spPr>
          <a:xfrm>
            <a:off x="14772793" y="8575574"/>
            <a:ext cx="21583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ООО''ЛУЧ''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226" r="225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6463" y="1019175"/>
            <a:ext cx="643586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Open Sans 1"/>
              </a:rPr>
              <a:t>Вывод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689529" y="3807623"/>
            <a:ext cx="16543036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1.Произведен анализ предметной области.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Merriweath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92638" y="5343208"/>
            <a:ext cx="15933777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2.Разработана логическая модель ИС частной охранной организации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285684" y="5143500"/>
            <a:ext cx="1997827" cy="31484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91034" y="3846212"/>
            <a:ext cx="6577870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447" r="17447"/>
          <a:stretch>
            <a:fillRect/>
          </a:stretch>
        </p:blipFill>
        <p:spPr>
          <a:xfrm>
            <a:off x="0" y="0"/>
            <a:ext cx="10262436" cy="1050852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62436" y="8467948"/>
            <a:ext cx="8025564" cy="1819052"/>
          </a:xfrm>
          <a:prstGeom prst="rect">
            <a:avLst/>
          </a:prstGeom>
          <a:solidFill>
            <a:srgbClr val="2F5B44"/>
          </a:solidFill>
        </p:spPr>
      </p:sp>
      <p:grpSp>
        <p:nvGrpSpPr>
          <p:cNvPr id="4" name="Group 4"/>
          <p:cNvGrpSpPr/>
          <p:nvPr/>
        </p:nvGrpSpPr>
        <p:grpSpPr>
          <a:xfrm>
            <a:off x="11927777" y="689963"/>
            <a:ext cx="296474" cy="29647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5B4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885514" y="647700"/>
            <a:ext cx="381000" cy="381000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F5B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27777" y="2057400"/>
            <a:ext cx="381000" cy="381000"/>
            <a:chOff x="0" y="0"/>
            <a:chExt cx="508000" cy="508000"/>
          </a:xfrm>
        </p:grpSpPr>
        <p:grpSp>
          <p:nvGrpSpPr>
            <p:cNvPr id="9" name="Group 9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1927777" y="3449416"/>
            <a:ext cx="381000" cy="381000"/>
            <a:chOff x="0" y="0"/>
            <a:chExt cx="508000" cy="508000"/>
          </a:xfrm>
        </p:grpSpPr>
        <p:grpSp>
          <p:nvGrpSpPr>
            <p:cNvPr id="14" name="Group 14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11927777" y="4762500"/>
            <a:ext cx="381000" cy="381000"/>
            <a:chOff x="0" y="0"/>
            <a:chExt cx="508000" cy="508000"/>
          </a:xfrm>
        </p:grpSpPr>
        <p:grpSp>
          <p:nvGrpSpPr>
            <p:cNvPr id="19" name="Group 19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1028700" y="1666875"/>
            <a:ext cx="707706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Open Sans 1"/>
              </a:rPr>
              <a:t>Содержание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728639" y="496288"/>
            <a:ext cx="3568345" cy="900430"/>
            <a:chOff x="0" y="0"/>
            <a:chExt cx="4757793" cy="120057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Часть 1: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16280"/>
              <a:ext cx="4757793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Open Sans 1"/>
                </a:rPr>
                <a:t>Миссия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28639" y="1830705"/>
            <a:ext cx="3568345" cy="900430"/>
            <a:chOff x="0" y="0"/>
            <a:chExt cx="4757793" cy="120057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Часть 2: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16280"/>
              <a:ext cx="4757793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Open Sans 1"/>
                </a:rPr>
                <a:t>Определение проблемы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28639" y="3222721"/>
            <a:ext cx="3568345" cy="900430"/>
            <a:chOff x="0" y="0"/>
            <a:chExt cx="4757793" cy="1200574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Часть 3: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16280"/>
              <a:ext cx="4757793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Open Sans 1"/>
                </a:rPr>
                <a:t>Решение проблемы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463754" y="9178928"/>
            <a:ext cx="4098115" cy="39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620">
                <a:solidFill>
                  <a:srgbClr val="FFFFFF"/>
                </a:solidFill>
                <a:latin typeface="Open Sans Light"/>
              </a:rPr>
              <a:t>ООО''ЛУЧ''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728639" y="4535805"/>
            <a:ext cx="3568345" cy="900430"/>
            <a:chOff x="0" y="0"/>
            <a:chExt cx="4757793" cy="1200574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Часть 4: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16280"/>
              <a:ext cx="4757793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Open Sans 1"/>
                </a:rPr>
                <a:t>План проекта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27777" y="6021481"/>
            <a:ext cx="381000" cy="381000"/>
            <a:chOff x="0" y="0"/>
            <a:chExt cx="508000" cy="508000"/>
          </a:xfrm>
        </p:grpSpPr>
        <p:grpSp>
          <p:nvGrpSpPr>
            <p:cNvPr id="38" name="Group 38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id="42" name="Group 42"/>
          <p:cNvGrpSpPr/>
          <p:nvPr/>
        </p:nvGrpSpPr>
        <p:grpSpPr>
          <a:xfrm>
            <a:off x="12728639" y="5794786"/>
            <a:ext cx="3568345" cy="900430"/>
            <a:chOff x="0" y="0"/>
            <a:chExt cx="4757793" cy="1200574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Часть 5: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16280"/>
              <a:ext cx="4757793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Open Sans 1"/>
                </a:rPr>
                <a:t>Выгода от проекта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27777" y="7433533"/>
            <a:ext cx="381000" cy="381000"/>
            <a:chOff x="0" y="0"/>
            <a:chExt cx="508000" cy="508000"/>
          </a:xfrm>
        </p:grpSpPr>
        <p:grpSp>
          <p:nvGrpSpPr>
            <p:cNvPr id="46" name="Group 46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id="50" name="Group 50"/>
          <p:cNvGrpSpPr/>
          <p:nvPr/>
        </p:nvGrpSpPr>
        <p:grpSpPr>
          <a:xfrm>
            <a:off x="12728639" y="7206838"/>
            <a:ext cx="3568345" cy="900430"/>
            <a:chOff x="0" y="0"/>
            <a:chExt cx="4757793" cy="1200574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28575"/>
              <a:ext cx="475779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u="none" spc="-75">
                  <a:solidFill>
                    <a:srgbClr val="191919"/>
                  </a:solidFill>
                  <a:latin typeface="Open Sans 2 Bold"/>
                </a:rPr>
                <a:t>Часть 6: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716280"/>
              <a:ext cx="4757793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1919"/>
                  </a:solidFill>
                  <a:latin typeface="Open Sans 1"/>
                </a:rPr>
                <a:t>Вывод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4687" y="3139502"/>
            <a:ext cx="1210161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sz="5550">
                <a:solidFill>
                  <a:srgbClr val="FFFFFF"/>
                </a:solidFill>
                <a:latin typeface="Open Sans 1"/>
              </a:rPr>
              <a:t>Предоставить профессиональное и высококачественную</a:t>
            </a:r>
          </a:p>
          <a:p>
            <a:pPr algn="ctr">
              <a:lnSpc>
                <a:spcPts val="6659"/>
              </a:lnSpc>
            </a:pPr>
            <a:r>
              <a:rPr lang="en-US" sz="5550">
                <a:solidFill>
                  <a:srgbClr val="FFFFFF"/>
                </a:solidFill>
                <a:latin typeface="Open Sans 1"/>
              </a:rPr>
              <a:t>услугу в сфере охраны</a:t>
            </a:r>
          </a:p>
          <a:p>
            <a:pPr algn="ctr">
              <a:lnSpc>
                <a:spcPts val="6659"/>
              </a:lnSpc>
            </a:pPr>
            <a:r>
              <a:rPr lang="en-US" sz="5550">
                <a:solidFill>
                  <a:srgbClr val="FFFFFF"/>
                </a:solidFill>
                <a:latin typeface="Open Sans 1"/>
              </a:rPr>
              <a:t>для клиентов по их запросам.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145086" y="6817557"/>
            <a:ext cx="1997827" cy="31484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90916" y="1775156"/>
            <a:ext cx="930616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</a:pPr>
            <a:r>
              <a:rPr lang="en-US" sz="2500" u="none" spc="250">
                <a:solidFill>
                  <a:srgbClr val="FFFFFF"/>
                </a:solidFill>
                <a:latin typeface="Open Sans Light"/>
              </a:rPr>
              <a:t>ЭТО НАША ОСНОВНАЯ МИССИЯ.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4460" y="448310"/>
            <a:ext cx="241873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 Bold"/>
              </a:rPr>
              <a:t>Часть 1: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40532"/>
            <a:ext cx="4965461" cy="5617768"/>
          </a:xfrm>
          <a:prstGeom prst="rect">
            <a:avLst/>
          </a:prstGeom>
          <a:solidFill>
            <a:srgbClr val="EBEBEB"/>
          </a:solidFill>
        </p:spPr>
      </p:sp>
      <p:grpSp>
        <p:nvGrpSpPr>
          <p:cNvPr id="3" name="Group 3"/>
          <p:cNvGrpSpPr/>
          <p:nvPr/>
        </p:nvGrpSpPr>
        <p:grpSpPr>
          <a:xfrm>
            <a:off x="5041176" y="8252280"/>
            <a:ext cx="952985" cy="1006020"/>
            <a:chOff x="0" y="0"/>
            <a:chExt cx="1270646" cy="1341359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270646" cy="1341359"/>
            </a:xfrm>
            <a:prstGeom prst="rect">
              <a:avLst/>
            </a:prstGeom>
            <a:solidFill>
              <a:srgbClr val="2F5B44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438618" y="651630"/>
              <a:ext cx="39341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6" name="AutoShape 6"/>
          <p:cNvSpPr/>
          <p:nvPr/>
        </p:nvSpPr>
        <p:spPr>
          <a:xfrm>
            <a:off x="6661270" y="3640532"/>
            <a:ext cx="4965461" cy="5617768"/>
          </a:xfrm>
          <a:prstGeom prst="rect">
            <a:avLst/>
          </a:prstGeom>
          <a:solidFill>
            <a:srgbClr val="EBEBEB"/>
          </a:solidFill>
        </p:spPr>
      </p:sp>
      <p:grpSp>
        <p:nvGrpSpPr>
          <p:cNvPr id="7" name="Group 7"/>
          <p:cNvGrpSpPr/>
          <p:nvPr/>
        </p:nvGrpSpPr>
        <p:grpSpPr>
          <a:xfrm>
            <a:off x="10673746" y="8252280"/>
            <a:ext cx="952985" cy="1006020"/>
            <a:chOff x="0" y="0"/>
            <a:chExt cx="1270646" cy="1341359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270646" cy="1341359"/>
            </a:xfrm>
            <a:prstGeom prst="rect">
              <a:avLst/>
            </a:prstGeom>
            <a:solidFill>
              <a:srgbClr val="2F5B44"/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438618" y="651630"/>
              <a:ext cx="393411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0" name="AutoShape 10"/>
          <p:cNvSpPr/>
          <p:nvPr/>
        </p:nvSpPr>
        <p:spPr>
          <a:xfrm>
            <a:off x="12293839" y="3640532"/>
            <a:ext cx="4965461" cy="5617768"/>
          </a:xfrm>
          <a:prstGeom prst="rect">
            <a:avLst/>
          </a:prstGeom>
          <a:solidFill>
            <a:srgbClr val="EBEBEB"/>
          </a:solidFill>
        </p:spPr>
      </p:sp>
      <p:sp>
        <p:nvSpPr>
          <p:cNvPr id="11" name="AutoShape 11"/>
          <p:cNvSpPr/>
          <p:nvPr/>
        </p:nvSpPr>
        <p:spPr>
          <a:xfrm>
            <a:off x="16306315" y="8252280"/>
            <a:ext cx="952985" cy="1006020"/>
          </a:xfrm>
          <a:prstGeom prst="rect">
            <a:avLst/>
          </a:prstGeom>
          <a:solidFill>
            <a:srgbClr val="2F5B44"/>
          </a:solidFill>
        </p:spPr>
      </p:sp>
      <p:sp>
        <p:nvSpPr>
          <p:cNvPr id="12" name="AutoShape 12"/>
          <p:cNvSpPr/>
          <p:nvPr/>
        </p:nvSpPr>
        <p:spPr>
          <a:xfrm>
            <a:off x="16782808" y="8741003"/>
            <a:ext cx="29505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1028700" y="1739632"/>
            <a:ext cx="10598030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>
                <a:solidFill>
                  <a:srgbClr val="191919"/>
                </a:solidFill>
                <a:latin typeface="Open Sans 1 Bold"/>
              </a:rPr>
              <a:t>Виды наших услуг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744" y="5109455"/>
            <a:ext cx="4602417" cy="117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0"/>
              </a:lnSpc>
              <a:spcBef>
                <a:spcPct val="0"/>
              </a:spcBef>
            </a:pPr>
            <a:r>
              <a:rPr lang="en-US" sz="3414">
                <a:solidFill>
                  <a:srgbClr val="191919"/>
                </a:solidFill>
                <a:latin typeface="Open Sans Light"/>
              </a:rPr>
              <a:t>Защита жизни и здоровья граждан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91881" y="5167681"/>
            <a:ext cx="4605845" cy="117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  <a:spcBef>
                <a:spcPct val="0"/>
              </a:spcBef>
            </a:pPr>
            <a:r>
              <a:rPr lang="en-US" sz="3417">
                <a:solidFill>
                  <a:srgbClr val="191919"/>
                </a:solidFill>
                <a:latin typeface="Open Sans Light"/>
              </a:rPr>
              <a:t>Охрана имущества собственников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3311" y="4761533"/>
            <a:ext cx="4645989" cy="240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5"/>
              </a:lnSpc>
              <a:spcBef>
                <a:spcPct val="0"/>
              </a:spcBef>
            </a:pPr>
            <a:r>
              <a:rPr lang="en-US" sz="3447">
                <a:solidFill>
                  <a:srgbClr val="191919"/>
                </a:solidFill>
                <a:latin typeface="Open Sans Light"/>
              </a:rPr>
              <a:t>Обеспеченье порядка в местах проведения массовых мероприятий.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97813" y="187129"/>
            <a:ext cx="7842358" cy="2392596"/>
          </a:xfrm>
          <a:prstGeom prst="rect">
            <a:avLst/>
          </a:prstGeom>
          <a:solidFill>
            <a:srgbClr val="EBEBEB"/>
          </a:solidFill>
        </p:spPr>
      </p:sp>
      <p:sp>
        <p:nvSpPr>
          <p:cNvPr id="3" name="AutoShape 3"/>
          <p:cNvSpPr/>
          <p:nvPr/>
        </p:nvSpPr>
        <p:spPr>
          <a:xfrm>
            <a:off x="9964866" y="187129"/>
            <a:ext cx="7842358" cy="841571"/>
          </a:xfrm>
          <a:prstGeom prst="rect">
            <a:avLst/>
          </a:prstGeom>
          <a:solidFill>
            <a:srgbClr val="2F5B44"/>
          </a:solidFill>
        </p:spPr>
      </p:sp>
      <p:sp>
        <p:nvSpPr>
          <p:cNvPr id="4" name="AutoShape 4"/>
          <p:cNvSpPr/>
          <p:nvPr/>
        </p:nvSpPr>
        <p:spPr>
          <a:xfrm>
            <a:off x="9964866" y="7603937"/>
            <a:ext cx="7842358" cy="2358910"/>
          </a:xfrm>
          <a:prstGeom prst="rect">
            <a:avLst/>
          </a:prstGeom>
          <a:solidFill>
            <a:srgbClr val="EBEBEB"/>
          </a:solidFill>
        </p:spPr>
      </p:sp>
      <p:sp>
        <p:nvSpPr>
          <p:cNvPr id="5" name="AutoShape 5"/>
          <p:cNvSpPr/>
          <p:nvPr/>
        </p:nvSpPr>
        <p:spPr>
          <a:xfrm>
            <a:off x="9981340" y="7463339"/>
            <a:ext cx="7842358" cy="771272"/>
          </a:xfrm>
          <a:prstGeom prst="rect">
            <a:avLst/>
          </a:prstGeom>
          <a:solidFill>
            <a:srgbClr val="2F5B44"/>
          </a:solidFill>
        </p:spPr>
      </p:sp>
      <p:sp>
        <p:nvSpPr>
          <p:cNvPr id="6" name="AutoShape 6"/>
          <p:cNvSpPr/>
          <p:nvPr/>
        </p:nvSpPr>
        <p:spPr>
          <a:xfrm>
            <a:off x="193301" y="220815"/>
            <a:ext cx="7842358" cy="2358910"/>
          </a:xfrm>
          <a:prstGeom prst="rect">
            <a:avLst/>
          </a:prstGeom>
          <a:solidFill>
            <a:srgbClr val="EBEBEB"/>
          </a:solidFill>
        </p:spPr>
      </p:sp>
      <p:sp>
        <p:nvSpPr>
          <p:cNvPr id="7" name="AutoShape 7"/>
          <p:cNvSpPr/>
          <p:nvPr/>
        </p:nvSpPr>
        <p:spPr>
          <a:xfrm>
            <a:off x="193301" y="187129"/>
            <a:ext cx="7842358" cy="841571"/>
          </a:xfrm>
          <a:prstGeom prst="rect">
            <a:avLst/>
          </a:prstGeom>
          <a:solidFill>
            <a:srgbClr val="2F5B44"/>
          </a:solidFill>
        </p:spPr>
      </p:sp>
      <p:sp>
        <p:nvSpPr>
          <p:cNvPr id="8" name="AutoShape 8"/>
          <p:cNvSpPr/>
          <p:nvPr/>
        </p:nvSpPr>
        <p:spPr>
          <a:xfrm>
            <a:off x="193301" y="7603937"/>
            <a:ext cx="7842358" cy="2358910"/>
          </a:xfrm>
          <a:prstGeom prst="rect">
            <a:avLst/>
          </a:prstGeom>
          <a:solidFill>
            <a:srgbClr val="EBEBEB"/>
          </a:solidFill>
        </p:spPr>
      </p:sp>
      <p:sp>
        <p:nvSpPr>
          <p:cNvPr id="9" name="AutoShape 9"/>
          <p:cNvSpPr/>
          <p:nvPr/>
        </p:nvSpPr>
        <p:spPr>
          <a:xfrm>
            <a:off x="193301" y="7463339"/>
            <a:ext cx="7842358" cy="771272"/>
          </a:xfrm>
          <a:prstGeom prst="rect">
            <a:avLst/>
          </a:prstGeom>
          <a:solidFill>
            <a:srgbClr val="2F5B44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035658" y="4081242"/>
            <a:ext cx="2446369" cy="251495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86187" y="1165626"/>
            <a:ext cx="4887404" cy="112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480">
                <a:solidFill>
                  <a:srgbClr val="191919"/>
                </a:solidFill>
                <a:latin typeface="Open Sans 1 Bold"/>
              </a:rPr>
              <a:t>Отсутствует личный кабинет Клиента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519" y="1033811"/>
            <a:ext cx="6395921" cy="125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564">
                <a:solidFill>
                  <a:srgbClr val="191919"/>
                </a:solidFill>
                <a:latin typeface="Open Sans 1 Bold"/>
              </a:rPr>
              <a:t>Отсутствует возможность регистрации заявки в онлайновом режиме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45985" y="8323764"/>
            <a:ext cx="5346014" cy="144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198">
                <a:solidFill>
                  <a:srgbClr val="000000"/>
                </a:solidFill>
                <a:latin typeface="TT Commons Pro Bold"/>
              </a:rPr>
              <a:t>Журнал на базе не обладает достаточной </a:t>
            </a:r>
          </a:p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198">
                <a:solidFill>
                  <a:srgbClr val="000000"/>
                </a:solidFill>
                <a:latin typeface="TT Commons Pro Bold"/>
              </a:rPr>
              <a:t>функциональностью для ведения учета заявок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8415463"/>
            <a:ext cx="7804538" cy="127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TT Commons Pro Bold"/>
              </a:rPr>
              <a:t>Отсутствует возможность просмотра и распределения заявок в </a:t>
            </a:r>
          </a:p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TT Commons Pro Bold"/>
              </a:rPr>
              <a:t>онлайновом режиме.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2857" y="4527867"/>
            <a:ext cx="6051131" cy="61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sz="4300" spc="623">
                <a:solidFill>
                  <a:srgbClr val="000000"/>
                </a:solidFill>
                <a:latin typeface="Merriweather"/>
              </a:rPr>
              <a:t>ОПРЕДЕЛЕНИЕ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64579" y="4600216"/>
            <a:ext cx="3218901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Merriweather"/>
              </a:rPr>
              <a:t>проблемы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r="10000"/>
          <a:stretch>
            <a:fillRect/>
          </a:stretch>
        </p:blipFill>
        <p:spPr>
          <a:xfrm>
            <a:off x="109" y="0"/>
            <a:ext cx="548811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47288" y="365985"/>
            <a:ext cx="5295305" cy="66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Merriweather Bold"/>
              </a:rPr>
              <a:t>Решение проблемы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12087" y="1784684"/>
            <a:ext cx="472463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Удобный интерфейс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71140" y="2876441"/>
            <a:ext cx="839224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Возможность регистрации клиента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140" y="4380595"/>
            <a:ext cx="81106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Имеется личный кабинет клиента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50137" y="5661964"/>
            <a:ext cx="9752634" cy="53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8"/>
              </a:lnSpc>
              <a:spcBef>
                <a:spcPct val="0"/>
              </a:spcBef>
            </a:pPr>
            <a:r>
              <a:rPr lang="en-US" sz="3398">
                <a:solidFill>
                  <a:srgbClr val="FFFFFF"/>
                </a:solidFill>
                <a:latin typeface="Merriweather"/>
              </a:rPr>
              <a:t>Ввод заявки в онлайновом режиме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50137" y="7121426"/>
            <a:ext cx="10055991" cy="109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7"/>
              </a:lnSpc>
              <a:spcBef>
                <a:spcPct val="0"/>
              </a:spcBef>
            </a:pPr>
            <a:r>
              <a:rPr lang="en-US" sz="3398">
                <a:solidFill>
                  <a:srgbClr val="FFFFFF"/>
                </a:solidFill>
                <a:latin typeface="Merriweather Bold"/>
              </a:rPr>
              <a:t>Распределение заявок в онлайновом режиме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06795" y="8961339"/>
            <a:ext cx="2735223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erriweather"/>
              </a:rPr>
              <a:t>Учет заявок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6670" y="0"/>
            <a:ext cx="16686439" cy="101964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29076" y="0"/>
            <a:ext cx="13734309" cy="10359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226" r="2255"/>
          <a:stretch>
            <a:fillRect/>
          </a:stretch>
        </p:blipFill>
        <p:spPr>
          <a:xfrm>
            <a:off x="-152400" y="-5148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4275218" y="8467948"/>
            <a:ext cx="4012782" cy="1819052"/>
          </a:xfrm>
          <a:prstGeom prst="rect">
            <a:avLst/>
          </a:prstGeom>
          <a:solidFill>
            <a:srgbClr val="2F5B44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602063"/>
            <a:ext cx="643586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Open Sans 1"/>
              </a:rPr>
              <a:t>План проекта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39592" y="9267825"/>
            <a:ext cx="2284035" cy="26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1797">
                <a:solidFill>
                  <a:srgbClr val="FFFFFF"/>
                </a:solidFill>
                <a:latin typeface="Open Sans Light"/>
              </a:rPr>
              <a:t>OOO''ЛУЧ''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600" y="3420250"/>
            <a:ext cx="6248399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4089" dirty="0">
                <a:solidFill>
                  <a:srgbClr val="D9D9D9"/>
                </a:solidFill>
                <a:latin typeface="Merriweather"/>
              </a:rPr>
              <a:t>2.  </a:t>
            </a:r>
            <a:r>
              <a:rPr lang="en-US" sz="4089" dirty="0" err="1">
                <a:solidFill>
                  <a:srgbClr val="D9D9D9"/>
                </a:solidFill>
                <a:latin typeface="Merriweather"/>
              </a:rPr>
              <a:t>Регистрация</a:t>
            </a:r>
            <a:endParaRPr lang="en-US" sz="4089" dirty="0">
              <a:solidFill>
                <a:srgbClr val="D9D9D9"/>
              </a:solidFill>
              <a:latin typeface="Merriweath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42430" y="4464050"/>
            <a:ext cx="809966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9D9D9"/>
                </a:solidFill>
                <a:latin typeface="Merriweather"/>
              </a:rPr>
              <a:t>3.  Личный кабинет клиента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2789" y="5608532"/>
            <a:ext cx="490423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9D9D9"/>
                </a:solidFill>
                <a:latin typeface="Merriweather"/>
              </a:rPr>
              <a:t>4.  Ввод заявки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2430" y="6610839"/>
            <a:ext cx="51318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9D9D9"/>
                </a:solidFill>
                <a:latin typeface="Merriweather"/>
              </a:rPr>
              <a:t>5. Акцепт заявки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789" y="2442072"/>
            <a:ext cx="631311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8" lvl="1" algn="ctr">
              <a:lnSpc>
                <a:spcPts val="5599"/>
              </a:lnSpc>
            </a:pPr>
            <a:r>
              <a:rPr lang="ru-RU" sz="3999" dirty="0" smtClean="0">
                <a:solidFill>
                  <a:srgbClr val="D9D9D9"/>
                </a:solidFill>
                <a:latin typeface="Merriweather"/>
              </a:rPr>
              <a:t>1. </a:t>
            </a:r>
            <a:r>
              <a:rPr lang="en-US" sz="3999" dirty="0" err="1" smtClean="0">
                <a:solidFill>
                  <a:srgbClr val="D9D9D9"/>
                </a:solidFill>
                <a:latin typeface="Merriweather"/>
              </a:rPr>
              <a:t>Сайт</a:t>
            </a:r>
            <a:r>
              <a:rPr lang="en-US" sz="3999" dirty="0" smtClean="0">
                <a:solidFill>
                  <a:srgbClr val="D9D9D9"/>
                </a:solidFill>
                <a:latin typeface="Merriweather"/>
              </a:rPr>
              <a:t> </a:t>
            </a:r>
            <a:r>
              <a:rPr lang="en-US" sz="3999" dirty="0" err="1">
                <a:solidFill>
                  <a:srgbClr val="D9D9D9"/>
                </a:solidFill>
                <a:latin typeface="Merriweather"/>
              </a:rPr>
              <a:t>организации</a:t>
            </a:r>
            <a:endParaRPr lang="en-US" sz="3999" dirty="0">
              <a:solidFill>
                <a:srgbClr val="D9D9D9"/>
              </a:solidFill>
              <a:latin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363</Words>
  <Application>Microsoft Office PowerPoint</Application>
  <PresentationFormat>Произвольный</PresentationFormat>
  <Paragraphs>141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31" baseType="lpstr">
      <vt:lpstr>Arial</vt:lpstr>
      <vt:lpstr>Open Sans Light Bold</vt:lpstr>
      <vt:lpstr>Merriweather</vt:lpstr>
      <vt:lpstr>Merriweather Bold</vt:lpstr>
      <vt:lpstr>Open Sans 1</vt:lpstr>
      <vt:lpstr>Open Sans 2 Bold</vt:lpstr>
      <vt:lpstr>TT Commons Pro Bold</vt:lpstr>
      <vt:lpstr>TT Commons Pro</vt:lpstr>
      <vt:lpstr>Calibri</vt:lpstr>
      <vt:lpstr>Open Sans Light</vt:lpstr>
      <vt:lpstr>Open Sans 1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бизнес-процессов частного охранного предприятия</dc:title>
  <cp:lastModifiedBy>umida</cp:lastModifiedBy>
  <cp:revision>2</cp:revision>
  <dcterms:created xsi:type="dcterms:W3CDTF">2006-08-16T00:00:00Z</dcterms:created>
  <dcterms:modified xsi:type="dcterms:W3CDTF">2022-05-25T13:20:13Z</dcterms:modified>
  <dc:identifier>DAE1y8FAQ50</dc:identifier>
</cp:coreProperties>
</file>